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Lato Bold Italics" panose="020F0502020204030203" pitchFamily="34" charset="0"/>
      <p:regular r:id="rId21"/>
      <p:bold r:id="rId22"/>
      <p:italic r:id="rId23"/>
      <p:boldItalic r:id="rId24"/>
    </p:embeddedFont>
    <p:embeddedFont>
      <p:font typeface="Lato Heavy" panose="020F0502020204030203" pitchFamily="34" charset="0"/>
      <p:regular r:id="rId25"/>
      <p:bold r:id="rId26"/>
    </p:embeddedFont>
    <p:embeddedFont>
      <p:font typeface="Montserrat" pitchFamily="2" charset="77"/>
      <p:regular r:id="rId27"/>
      <p:bold r:id="rId28"/>
      <p:italic r:id="rId29"/>
      <p:boldItalic r:id="rId30"/>
    </p:embeddedFont>
    <p:embeddedFont>
      <p:font typeface="Montserrat Bold" pitchFamily="2" charset="77"/>
      <p:regular r:id="rId31"/>
      <p:bold r:id="rId32"/>
    </p:embeddedFont>
    <p:embeddedFont>
      <p:font typeface="Montserrat Italics" pitchFamily="2" charset="77"/>
      <p:regular r:id="rId33"/>
      <p:italic r:id="rId34"/>
    </p:embeddedFont>
    <p:embeddedFont>
      <p:font typeface="Montserrat Medium" panose="00000600000000000000" pitchFamily="2" charset="77"/>
      <p:regular r:id="rId35"/>
      <p:italic r:id="rId36"/>
    </p:embeddedFont>
    <p:embeddedFont>
      <p:font typeface="Montserrat Semi-Bold" pitchFamily="2" charset="77"/>
      <p:regular r:id="rId37"/>
      <p:bold r:id="rId38"/>
    </p:embeddedFont>
    <p:embeddedFont>
      <p:font typeface="Montserrat Semi-Bold Italics" pitchFamily="2" charset="77"/>
      <p:regular r:id="rId39"/>
      <p:bold r:id="rId40"/>
      <p:italic r:id="rId41"/>
      <p:boldItalic r:id="rId42"/>
    </p:embeddedFont>
    <p:embeddedFont>
      <p:font typeface="Montserrat Ultra-Bold" pitchFamily="2" charset="77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BCD619-BF6C-EE4C-91D5-1623E5B14CBB}" v="1" dt="2025-10-29T10:15:31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 autoAdjust="0"/>
    <p:restoredTop sz="94589" autoAdjust="0"/>
  </p:normalViewPr>
  <p:slideViewPr>
    <p:cSldViewPr>
      <p:cViewPr varScale="1">
        <p:scale>
          <a:sx n="80" d="100"/>
          <a:sy n="80" d="100"/>
        </p:scale>
        <p:origin x="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Anthony" userId="7b954b0c-7aa2-4889-ad1e-eb256277cda7" providerId="ADAL" clId="{1755B2CD-91B9-5361-812A-AC651E3463A5}"/>
    <pc:docChg chg="undo custSel modSld">
      <pc:chgData name="Charlie Anthony" userId="7b954b0c-7aa2-4889-ad1e-eb256277cda7" providerId="ADAL" clId="{1755B2CD-91B9-5361-812A-AC651E3463A5}" dt="2025-10-29T10:15:54.596" v="39" actId="404"/>
      <pc:docMkLst>
        <pc:docMk/>
      </pc:docMkLst>
      <pc:sldChg chg="modSp mod">
        <pc:chgData name="Charlie Anthony" userId="7b954b0c-7aa2-4889-ad1e-eb256277cda7" providerId="ADAL" clId="{1755B2CD-91B9-5361-812A-AC651E3463A5}" dt="2025-10-29T10:14:21.480" v="12" actId="14100"/>
        <pc:sldMkLst>
          <pc:docMk/>
          <pc:sldMk cId="0" sldId="257"/>
        </pc:sldMkLst>
        <pc:spChg chg="mod">
          <ac:chgData name="Charlie Anthony" userId="7b954b0c-7aa2-4889-ad1e-eb256277cda7" providerId="ADAL" clId="{1755B2CD-91B9-5361-812A-AC651E3463A5}" dt="2025-10-29T10:14:21.480" v="12" actId="14100"/>
          <ac:spMkLst>
            <pc:docMk/>
            <pc:sldMk cId="0" sldId="257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36.778" v="7" actId="404"/>
          <ac:spMkLst>
            <pc:docMk/>
            <pc:sldMk cId="0" sldId="257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36.778" v="7" actId="404"/>
          <ac:spMkLst>
            <pc:docMk/>
            <pc:sldMk cId="0" sldId="257"/>
            <ac:spMk id="10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36.778" v="7" actId="404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24.943" v="13" actId="14100"/>
        <pc:sldMkLst>
          <pc:docMk/>
          <pc:sldMk cId="0" sldId="258"/>
        </pc:sldMkLst>
        <pc:spChg chg="mod">
          <ac:chgData name="Charlie Anthony" userId="7b954b0c-7aa2-4889-ad1e-eb256277cda7" providerId="ADAL" clId="{1755B2CD-91B9-5361-812A-AC651E3463A5}" dt="2025-10-29T10:14:24.943" v="13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58.216" v="8" actId="404"/>
          <ac:spMkLst>
            <pc:docMk/>
            <pc:sldMk cId="0" sldId="258"/>
            <ac:spMk id="10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58.216" v="8" actId="404"/>
          <ac:spMkLst>
            <pc:docMk/>
            <pc:sldMk cId="0" sldId="258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3:58.216" v="8" actId="404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29.529" v="14" actId="14100"/>
        <pc:sldMkLst>
          <pc:docMk/>
          <pc:sldMk cId="0" sldId="259"/>
        </pc:sldMkLst>
        <pc:spChg chg="mod">
          <ac:chgData name="Charlie Anthony" userId="7b954b0c-7aa2-4889-ad1e-eb256277cda7" providerId="ADAL" clId="{1755B2CD-91B9-5361-812A-AC651E3463A5}" dt="2025-10-29T10:14:29.529" v="14" actId="14100"/>
          <ac:spMkLst>
            <pc:docMk/>
            <pc:sldMk cId="0" sldId="259"/>
            <ac:spMk id="6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11.149" v="10" actId="404"/>
        <pc:sldMkLst>
          <pc:docMk/>
          <pc:sldMk cId="0" sldId="260"/>
        </pc:sldMkLst>
        <pc:spChg chg="mod">
          <ac:chgData name="Charlie Anthony" userId="7b954b0c-7aa2-4889-ad1e-eb256277cda7" providerId="ADAL" clId="{1755B2CD-91B9-5361-812A-AC651E3463A5}" dt="2025-10-29T10:14:06.930" v="9" actId="404"/>
          <ac:spMkLst>
            <pc:docMk/>
            <pc:sldMk cId="0" sldId="260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06.930" v="9" actId="404"/>
          <ac:spMkLst>
            <pc:docMk/>
            <pc:sldMk cId="0" sldId="260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11.149" v="10" actId="40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11.149" v="10" actId="404"/>
          <ac:spMkLst>
            <pc:docMk/>
            <pc:sldMk cId="0" sldId="260"/>
            <ac:spMk id="1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11.149" v="10" actId="404"/>
          <ac:spMkLst>
            <pc:docMk/>
            <pc:sldMk cId="0" sldId="260"/>
            <ac:spMk id="16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15.527" v="11" actId="404"/>
        <pc:sldMkLst>
          <pc:docMk/>
          <pc:sldMk cId="0" sldId="261"/>
        </pc:sldMkLst>
        <pc:spChg chg="mod">
          <ac:chgData name="Charlie Anthony" userId="7b954b0c-7aa2-4889-ad1e-eb256277cda7" providerId="ADAL" clId="{1755B2CD-91B9-5361-812A-AC651E3463A5}" dt="2025-10-29T10:14:15.527" v="11" actId="404"/>
          <ac:spMkLst>
            <pc:docMk/>
            <pc:sldMk cId="0" sldId="261"/>
            <ac:spMk id="1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15.527" v="11" actId="404"/>
          <ac:spMkLst>
            <pc:docMk/>
            <pc:sldMk cId="0" sldId="261"/>
            <ac:spMk id="1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15.527" v="11" actId="404"/>
          <ac:spMkLst>
            <pc:docMk/>
            <pc:sldMk cId="0" sldId="261"/>
            <ac:spMk id="16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38.515" v="16" actId="404"/>
        <pc:sldMkLst>
          <pc:docMk/>
          <pc:sldMk cId="0" sldId="262"/>
        </pc:sldMkLst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1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2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4.720" v="15" actId="14100"/>
          <ac:spMkLst>
            <pc:docMk/>
            <pc:sldMk cId="0" sldId="262"/>
            <ac:spMk id="3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3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3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38.515" v="16" actId="404"/>
          <ac:spMkLst>
            <pc:docMk/>
            <pc:sldMk cId="0" sldId="262"/>
            <ac:spMk id="38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4:53.336" v="18" actId="404"/>
        <pc:sldMkLst>
          <pc:docMk/>
          <pc:sldMk cId="0" sldId="264"/>
        </pc:sldMkLst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10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1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4:53.336" v="18" actId="404"/>
          <ac:spMkLst>
            <pc:docMk/>
            <pc:sldMk cId="0" sldId="264"/>
            <ac:spMk id="15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00.670" v="20" actId="404"/>
        <pc:sldMkLst>
          <pc:docMk/>
          <pc:sldMk cId="0" sldId="265"/>
        </pc:sldMkLst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0.670" v="20" actId="404"/>
          <ac:spMkLst>
            <pc:docMk/>
            <pc:sldMk cId="0" sldId="265"/>
            <ac:spMk id="10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05.539" v="21" actId="404"/>
        <pc:sldMkLst>
          <pc:docMk/>
          <pc:sldMk cId="0" sldId="266"/>
        </pc:sldMkLst>
        <pc:spChg chg="mod">
          <ac:chgData name="Charlie Anthony" userId="7b954b0c-7aa2-4889-ad1e-eb256277cda7" providerId="ADAL" clId="{1755B2CD-91B9-5361-812A-AC651E3463A5}" dt="2025-10-29T10:15:05.539" v="21" actId="404"/>
          <ac:spMkLst>
            <pc:docMk/>
            <pc:sldMk cId="0" sldId="266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5.539" v="21" actId="404"/>
          <ac:spMkLst>
            <pc:docMk/>
            <pc:sldMk cId="0" sldId="266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5.539" v="21" actId="404"/>
          <ac:spMkLst>
            <pc:docMk/>
            <pc:sldMk cId="0" sldId="266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5.539" v="21" actId="404"/>
          <ac:spMkLst>
            <pc:docMk/>
            <pc:sldMk cId="0" sldId="266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05.539" v="21" actId="404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13.187" v="23" actId="404"/>
        <pc:sldMkLst>
          <pc:docMk/>
          <pc:sldMk cId="0" sldId="267"/>
        </pc:sldMkLst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1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1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2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13.187" v="23" actId="404"/>
          <ac:spMkLst>
            <pc:docMk/>
            <pc:sldMk cId="0" sldId="267"/>
            <ac:spMk id="24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20.445" v="26" actId="404"/>
        <pc:sldMkLst>
          <pc:docMk/>
          <pc:sldMk cId="0" sldId="268"/>
        </pc:sldMkLst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10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1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1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20.445" v="26" actId="404"/>
          <ac:spMkLst>
            <pc:docMk/>
            <pc:sldMk cId="0" sldId="268"/>
            <ac:spMk id="18" creationId="{00000000-0000-0000-0000-000000000000}"/>
          </ac:spMkLst>
        </pc:spChg>
      </pc:sldChg>
      <pc:sldChg chg="addSp delSp modSp mod">
        <pc:chgData name="Charlie Anthony" userId="7b954b0c-7aa2-4889-ad1e-eb256277cda7" providerId="ADAL" clId="{1755B2CD-91B9-5361-812A-AC651E3463A5}" dt="2025-10-29T10:15:34.520" v="31"/>
        <pc:sldMkLst>
          <pc:docMk/>
          <pc:sldMk cId="0" sldId="269"/>
        </pc:sldMkLst>
        <pc:spChg chg="mod">
          <ac:chgData name="Charlie Anthony" userId="7b954b0c-7aa2-4889-ad1e-eb256277cda7" providerId="ADAL" clId="{1755B2CD-91B9-5361-812A-AC651E3463A5}" dt="2025-10-29T10:15:30.660" v="28" actId="404"/>
          <ac:spMkLst>
            <pc:docMk/>
            <pc:sldMk cId="0" sldId="269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0.660" v="28" actId="404"/>
          <ac:spMkLst>
            <pc:docMk/>
            <pc:sldMk cId="0" sldId="269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0.660" v="28" actId="404"/>
          <ac:spMkLst>
            <pc:docMk/>
            <pc:sldMk cId="0" sldId="269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0.660" v="28" actId="404"/>
          <ac:spMkLst>
            <pc:docMk/>
            <pc:sldMk cId="0" sldId="269"/>
            <ac:spMk id="5" creationId="{00000000-0000-0000-0000-000000000000}"/>
          </ac:spMkLst>
        </pc:spChg>
        <pc:spChg chg="add del mod">
          <ac:chgData name="Charlie Anthony" userId="7b954b0c-7aa2-4889-ad1e-eb256277cda7" providerId="ADAL" clId="{1755B2CD-91B9-5361-812A-AC651E3463A5}" dt="2025-10-29T10:15:34.520" v="31"/>
          <ac:spMkLst>
            <pc:docMk/>
            <pc:sldMk cId="0" sldId="269"/>
            <ac:spMk id="6" creationId="{86596276-07D6-C4C1-FD72-99347B6B9873}"/>
          </ac:spMkLst>
        </pc:spChg>
      </pc:sldChg>
      <pc:sldChg chg="modSp mod">
        <pc:chgData name="Charlie Anthony" userId="7b954b0c-7aa2-4889-ad1e-eb256277cda7" providerId="ADAL" clId="{1755B2CD-91B9-5361-812A-AC651E3463A5}" dt="2025-10-29T10:15:36.785" v="33" actId="404"/>
        <pc:sldMkLst>
          <pc:docMk/>
          <pc:sldMk cId="0" sldId="270"/>
        </pc:sldMkLst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1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36.785" v="33" actId="404"/>
          <ac:spMkLst>
            <pc:docMk/>
            <pc:sldMk cId="0" sldId="270"/>
            <ac:spMk id="13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44.942" v="35" actId="404"/>
        <pc:sldMkLst>
          <pc:docMk/>
          <pc:sldMk cId="0" sldId="271"/>
        </pc:sldMkLst>
        <pc:spChg chg="mod">
          <ac:chgData name="Charlie Anthony" userId="7b954b0c-7aa2-4889-ad1e-eb256277cda7" providerId="ADAL" clId="{1755B2CD-91B9-5361-812A-AC651E3463A5}" dt="2025-10-29T10:15:44.942" v="35" actId="404"/>
          <ac:spMkLst>
            <pc:docMk/>
            <pc:sldMk cId="0" sldId="271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44.942" v="35" actId="404"/>
          <ac:spMkLst>
            <pc:docMk/>
            <pc:sldMk cId="0" sldId="271"/>
            <ac:spMk id="3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44.942" v="35" actId="404"/>
          <ac:spMkLst>
            <pc:docMk/>
            <pc:sldMk cId="0" sldId="271"/>
            <ac:spMk id="4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50.113" v="37" actId="404"/>
        <pc:sldMkLst>
          <pc:docMk/>
          <pc:sldMk cId="0" sldId="272"/>
        </pc:sldMkLst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7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0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1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0.113" v="37" actId="404"/>
          <ac:spMkLst>
            <pc:docMk/>
            <pc:sldMk cId="0" sldId="272"/>
            <ac:spMk id="16" creationId="{00000000-0000-0000-0000-000000000000}"/>
          </ac:spMkLst>
        </pc:spChg>
      </pc:sldChg>
      <pc:sldChg chg="modSp mod">
        <pc:chgData name="Charlie Anthony" userId="7b954b0c-7aa2-4889-ad1e-eb256277cda7" providerId="ADAL" clId="{1755B2CD-91B9-5361-812A-AC651E3463A5}" dt="2025-10-29T10:15:54.596" v="39" actId="404"/>
        <pc:sldMkLst>
          <pc:docMk/>
          <pc:sldMk cId="0" sldId="273"/>
        </pc:sldMkLst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2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4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5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6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8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9" creationId="{00000000-0000-0000-0000-000000000000}"/>
          </ac:spMkLst>
        </pc:spChg>
        <pc:spChg chg="mod">
          <ac:chgData name="Charlie Anthony" userId="7b954b0c-7aa2-4889-ad1e-eb256277cda7" providerId="ADAL" clId="{1755B2CD-91B9-5361-812A-AC651E3463A5}" dt="2025-10-29T10:15:54.596" v="39" actId="404"/>
          <ac:spMkLst>
            <pc:docMk/>
            <pc:sldMk cId="0" sldId="273"/>
            <ac:spMk id="1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6600" y="18425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61726" y="7970476"/>
            <a:ext cx="3301097" cy="170950"/>
          </a:xfrm>
          <a:custGeom>
            <a:avLst/>
            <a:gdLst/>
            <a:ahLst/>
            <a:cxnLst/>
            <a:rect l="l" t="t" r="r" b="b"/>
            <a:pathLst>
              <a:path w="3301097" h="170950">
                <a:moveTo>
                  <a:pt x="0" y="0"/>
                </a:moveTo>
                <a:lnTo>
                  <a:pt x="3301097" y="0"/>
                </a:lnTo>
                <a:lnTo>
                  <a:pt x="3301097" y="170950"/>
                </a:lnTo>
                <a:lnTo>
                  <a:pt x="0" y="17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7090868"/>
            <a:ext cx="16230600" cy="95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6"/>
              </a:lnSpc>
            </a:pPr>
            <a:r>
              <a:rPr lang="en-US" sz="527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people and business together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23894" y="4114800"/>
            <a:ext cx="2249642" cy="2057400"/>
          </a:xfrm>
          <a:custGeom>
            <a:avLst/>
            <a:gdLst/>
            <a:ahLst/>
            <a:cxnLst/>
            <a:rect l="l" t="t" r="r" b="b"/>
            <a:pathLst>
              <a:path w="2249642" h="2057400">
                <a:moveTo>
                  <a:pt x="0" y="0"/>
                </a:moveTo>
                <a:lnTo>
                  <a:pt x="2249642" y="0"/>
                </a:lnTo>
                <a:lnTo>
                  <a:pt x="224964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885825"/>
            <a:ext cx="6875190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COMPLIANCE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92397" y="3673942"/>
            <a:ext cx="6211493" cy="5057359"/>
            <a:chOff x="0" y="0"/>
            <a:chExt cx="8281991" cy="6743145"/>
          </a:xfrm>
        </p:grpSpPr>
        <p:sp>
          <p:nvSpPr>
            <p:cNvPr id="6" name="Freeform 6"/>
            <p:cNvSpPr/>
            <p:nvPr/>
          </p:nvSpPr>
          <p:spPr>
            <a:xfrm>
              <a:off x="2173025" y="0"/>
              <a:ext cx="3935942" cy="3935942"/>
            </a:xfrm>
            <a:custGeom>
              <a:avLst/>
              <a:gdLst/>
              <a:ahLst/>
              <a:cxnLst/>
              <a:rect l="l" t="t" r="r" b="b"/>
              <a:pathLst>
                <a:path w="3935942" h="3935942">
                  <a:moveTo>
                    <a:pt x="0" y="0"/>
                  </a:moveTo>
                  <a:lnTo>
                    <a:pt x="3935941" y="0"/>
                  </a:lnTo>
                  <a:lnTo>
                    <a:pt x="3935941" y="3935942"/>
                  </a:lnTo>
                  <a:lnTo>
                    <a:pt x="0" y="3935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465769"/>
              <a:ext cx="8281991" cy="2277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Ensure you meet your legal requirements </a:t>
              </a:r>
            </a:p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Contracts</a:t>
              </a:r>
            </a:p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Essential policies/Employee Handbook</a:t>
              </a:r>
            </a:p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Right to Work checks</a:t>
              </a:r>
            </a:p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Data Protection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49228" y="3673942"/>
            <a:ext cx="4777635" cy="3685350"/>
            <a:chOff x="0" y="0"/>
            <a:chExt cx="6370180" cy="4913800"/>
          </a:xfrm>
        </p:grpSpPr>
        <p:sp>
          <p:nvSpPr>
            <p:cNvPr id="9" name="Freeform 9"/>
            <p:cNvSpPr/>
            <p:nvPr/>
          </p:nvSpPr>
          <p:spPr>
            <a:xfrm>
              <a:off x="1642261" y="0"/>
              <a:ext cx="3085657" cy="3869163"/>
            </a:xfrm>
            <a:custGeom>
              <a:avLst/>
              <a:gdLst/>
              <a:ahLst/>
              <a:cxnLst/>
              <a:rect l="l" t="t" r="r" b="b"/>
              <a:pathLst>
                <a:path w="3085657" h="3869163">
                  <a:moveTo>
                    <a:pt x="0" y="0"/>
                  </a:moveTo>
                  <a:lnTo>
                    <a:pt x="3085658" y="0"/>
                  </a:lnTo>
                  <a:lnTo>
                    <a:pt x="3085658" y="3869163"/>
                  </a:lnTo>
                  <a:lnTo>
                    <a:pt x="0" y="3869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91463"/>
              <a:ext cx="6370180" cy="42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659"/>
                </a:lnSpc>
                <a:buFont typeface="Arial"/>
                <a:buChar char="•"/>
              </a:pPr>
              <a:r>
                <a:rPr lang="en-US" b="1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Support for any people challenges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3" name="Freeform 3"/>
          <p:cNvSpPr/>
          <p:nvPr/>
        </p:nvSpPr>
        <p:spPr>
          <a:xfrm>
            <a:off x="12586882" y="7679866"/>
            <a:ext cx="5399827" cy="2502359"/>
          </a:xfrm>
          <a:custGeom>
            <a:avLst/>
            <a:gdLst/>
            <a:ahLst/>
            <a:cxnLst/>
            <a:rect l="l" t="t" r="r" b="b"/>
            <a:pathLst>
              <a:path w="5399827" h="2502359">
                <a:moveTo>
                  <a:pt x="0" y="0"/>
                </a:moveTo>
                <a:lnTo>
                  <a:pt x="5399827" y="0"/>
                </a:lnTo>
                <a:lnTo>
                  <a:pt x="5399827" y="2502359"/>
                </a:lnTo>
                <a:lnTo>
                  <a:pt x="0" y="2502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4" name="Freeform 4"/>
          <p:cNvSpPr/>
          <p:nvPr/>
        </p:nvSpPr>
        <p:spPr>
          <a:xfrm>
            <a:off x="9752337" y="3280760"/>
            <a:ext cx="6333315" cy="3725479"/>
          </a:xfrm>
          <a:custGeom>
            <a:avLst/>
            <a:gdLst/>
            <a:ahLst/>
            <a:cxnLst/>
            <a:rect l="l" t="t" r="r" b="b"/>
            <a:pathLst>
              <a:path w="6333315" h="3725479">
                <a:moveTo>
                  <a:pt x="0" y="0"/>
                </a:moveTo>
                <a:lnTo>
                  <a:pt x="6333315" y="0"/>
                </a:lnTo>
                <a:lnTo>
                  <a:pt x="6333315" y="3725480"/>
                </a:lnTo>
                <a:lnTo>
                  <a:pt x="0" y="3725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5" name="TextBox 5"/>
          <p:cNvSpPr txBox="1"/>
          <p:nvPr/>
        </p:nvSpPr>
        <p:spPr>
          <a:xfrm>
            <a:off x="1028700" y="885825"/>
            <a:ext cx="7553176" cy="263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HR SOFTWARE</a:t>
            </a:r>
          </a:p>
          <a:p>
            <a:pPr algn="l">
              <a:lnSpc>
                <a:spcPts val="10601"/>
              </a:lnSpc>
            </a:pPr>
            <a:endParaRPr lang="en-US" sz="72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115310"/>
            <a:ext cx="8115300" cy="546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Employee self service</a:t>
            </a:r>
          </a:p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Holiday and leave requests</a:t>
            </a:r>
          </a:p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Sickness absence</a:t>
            </a:r>
          </a:p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Electronic line manager approvals</a:t>
            </a:r>
          </a:p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Share company policies</a:t>
            </a:r>
          </a:p>
          <a:p>
            <a:pPr marL="837008" lvl="1" indent="-418504" algn="l">
              <a:lnSpc>
                <a:spcPts val="5427"/>
              </a:lnSpc>
              <a:buFont typeface="Arial"/>
              <a:buChar char="•"/>
            </a:pPr>
            <a:r>
              <a:rPr lang="en-US" sz="3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Manage company and individual objectives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87816" y="2122112"/>
            <a:ext cx="10726051" cy="6016182"/>
            <a:chOff x="0" y="-38100"/>
            <a:chExt cx="14301402" cy="8021576"/>
          </a:xfrm>
        </p:grpSpPr>
        <p:sp>
          <p:nvSpPr>
            <p:cNvPr id="3" name="Freeform 3"/>
            <p:cNvSpPr/>
            <p:nvPr/>
          </p:nvSpPr>
          <p:spPr>
            <a:xfrm>
              <a:off x="4146646" y="1626523"/>
              <a:ext cx="1105714" cy="962734"/>
            </a:xfrm>
            <a:custGeom>
              <a:avLst/>
              <a:gdLst/>
              <a:ahLst/>
              <a:cxnLst/>
              <a:rect l="l" t="t" r="r" b="b"/>
              <a:pathLst>
                <a:path w="1105714" h="962734">
                  <a:moveTo>
                    <a:pt x="0" y="0"/>
                  </a:moveTo>
                  <a:lnTo>
                    <a:pt x="1105714" y="0"/>
                  </a:lnTo>
                  <a:lnTo>
                    <a:pt x="1105714" y="962733"/>
                  </a:lnTo>
                  <a:lnTo>
                    <a:pt x="0" y="96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48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019321" y="851663"/>
              <a:ext cx="1177848" cy="992114"/>
            </a:xfrm>
            <a:custGeom>
              <a:avLst/>
              <a:gdLst/>
              <a:ahLst/>
              <a:cxnLst/>
              <a:rect l="l" t="t" r="r" b="b"/>
              <a:pathLst>
                <a:path w="1177848" h="992114">
                  <a:moveTo>
                    <a:pt x="0" y="0"/>
                  </a:moveTo>
                  <a:lnTo>
                    <a:pt x="1177848" y="0"/>
                  </a:lnTo>
                  <a:lnTo>
                    <a:pt x="1177848" y="992114"/>
                  </a:lnTo>
                  <a:lnTo>
                    <a:pt x="0" y="992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87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233551" y="622656"/>
              <a:ext cx="6749389" cy="6749389"/>
            </a:xfrm>
            <a:custGeom>
              <a:avLst/>
              <a:gdLst/>
              <a:ahLst/>
              <a:cxnLst/>
              <a:rect l="l" t="t" r="r" b="b"/>
              <a:pathLst>
                <a:path w="6749389" h="6749389">
                  <a:moveTo>
                    <a:pt x="0" y="0"/>
                  </a:moveTo>
                  <a:lnTo>
                    <a:pt x="6749389" y="0"/>
                  </a:lnTo>
                  <a:lnTo>
                    <a:pt x="6749389" y="6749389"/>
                  </a:lnTo>
                  <a:lnTo>
                    <a:pt x="0" y="6749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24800" y="1697079"/>
              <a:ext cx="1103944" cy="892177"/>
            </a:xfrm>
            <a:custGeom>
              <a:avLst/>
              <a:gdLst/>
              <a:ahLst/>
              <a:cxnLst/>
              <a:rect l="l" t="t" r="r" b="b"/>
              <a:pathLst>
                <a:path w="1103944" h="892177">
                  <a:moveTo>
                    <a:pt x="0" y="0"/>
                  </a:moveTo>
                  <a:lnTo>
                    <a:pt x="1103944" y="0"/>
                  </a:lnTo>
                  <a:lnTo>
                    <a:pt x="1103944" y="892177"/>
                  </a:lnTo>
                  <a:lnTo>
                    <a:pt x="0" y="892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37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365544" y="3459391"/>
              <a:ext cx="1184140" cy="980882"/>
            </a:xfrm>
            <a:custGeom>
              <a:avLst/>
              <a:gdLst/>
              <a:ahLst/>
              <a:cxnLst/>
              <a:rect l="l" t="t" r="r" b="b"/>
              <a:pathLst>
                <a:path w="1184140" h="980882">
                  <a:moveTo>
                    <a:pt x="0" y="0"/>
                  </a:moveTo>
                  <a:lnTo>
                    <a:pt x="1184140" y="0"/>
                  </a:lnTo>
                  <a:lnTo>
                    <a:pt x="1184140" y="980882"/>
                  </a:lnTo>
                  <a:lnTo>
                    <a:pt x="0" y="980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207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061117" y="5467580"/>
              <a:ext cx="792667" cy="792667"/>
            </a:xfrm>
            <a:custGeom>
              <a:avLst/>
              <a:gdLst/>
              <a:ahLst/>
              <a:cxnLst/>
              <a:rect l="l" t="t" r="r" b="b"/>
              <a:pathLst>
                <a:path w="792667" h="792667">
                  <a:moveTo>
                    <a:pt x="0" y="0"/>
                  </a:moveTo>
                  <a:lnTo>
                    <a:pt x="792666" y="0"/>
                  </a:lnTo>
                  <a:lnTo>
                    <a:pt x="792666" y="792667"/>
                  </a:lnTo>
                  <a:lnTo>
                    <a:pt x="0" y="792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222380" y="5446135"/>
              <a:ext cx="954246" cy="835555"/>
            </a:xfrm>
            <a:custGeom>
              <a:avLst/>
              <a:gdLst/>
              <a:ahLst/>
              <a:cxnLst/>
              <a:rect l="l" t="t" r="r" b="b"/>
              <a:pathLst>
                <a:path w="954246" h="835555">
                  <a:moveTo>
                    <a:pt x="0" y="0"/>
                  </a:moveTo>
                  <a:lnTo>
                    <a:pt x="954246" y="0"/>
                  </a:lnTo>
                  <a:lnTo>
                    <a:pt x="954246" y="835556"/>
                  </a:lnTo>
                  <a:lnTo>
                    <a:pt x="0" y="835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261" b="-1564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8803055" y="3572175"/>
              <a:ext cx="892172" cy="850352"/>
              <a:chOff x="0" y="0"/>
              <a:chExt cx="812800" cy="7747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5417" y="53597"/>
                <a:ext cx="721966" cy="688384"/>
              </a:xfrm>
              <a:custGeom>
                <a:avLst/>
                <a:gdLst/>
                <a:ahLst/>
                <a:cxnLst/>
                <a:rect l="l" t="t" r="r" b="b"/>
                <a:pathLst>
                  <a:path w="721966" h="688384">
                    <a:moveTo>
                      <a:pt x="402516" y="25033"/>
                    </a:moveTo>
                    <a:lnTo>
                      <a:pt x="450260" y="115423"/>
                    </a:lnTo>
                    <a:cubicBezTo>
                      <a:pt x="476445" y="164995"/>
                      <a:pt x="524188" y="199577"/>
                      <a:pt x="579453" y="209000"/>
                    </a:cubicBezTo>
                    <a:lnTo>
                      <a:pt x="679723" y="226096"/>
                    </a:lnTo>
                    <a:cubicBezTo>
                      <a:pt x="696909" y="229027"/>
                      <a:pt x="711068" y="241218"/>
                      <a:pt x="716517" y="257780"/>
                    </a:cubicBezTo>
                    <a:cubicBezTo>
                      <a:pt x="721966" y="274341"/>
                      <a:pt x="717813" y="292557"/>
                      <a:pt x="705724" y="305120"/>
                    </a:cubicBezTo>
                    <a:lnTo>
                      <a:pt x="634732" y="378896"/>
                    </a:lnTo>
                    <a:cubicBezTo>
                      <a:pt x="595816" y="419338"/>
                      <a:pt x="577691" y="475447"/>
                      <a:pt x="585592" y="531013"/>
                    </a:cubicBezTo>
                    <a:lnTo>
                      <a:pt x="599924" y="631793"/>
                    </a:lnTo>
                    <a:cubicBezTo>
                      <a:pt x="602379" y="649061"/>
                      <a:pt x="595090" y="666271"/>
                      <a:pt x="580979" y="676521"/>
                    </a:cubicBezTo>
                    <a:cubicBezTo>
                      <a:pt x="566869" y="686772"/>
                      <a:pt x="548248" y="688384"/>
                      <a:pt x="532586" y="680711"/>
                    </a:cubicBezTo>
                    <a:lnTo>
                      <a:pt x="440840" y="635765"/>
                    </a:lnTo>
                    <a:cubicBezTo>
                      <a:pt x="390462" y="611085"/>
                      <a:pt x="331504" y="611085"/>
                      <a:pt x="281126" y="635765"/>
                    </a:cubicBezTo>
                    <a:lnTo>
                      <a:pt x="189380" y="680711"/>
                    </a:lnTo>
                    <a:cubicBezTo>
                      <a:pt x="173718" y="688384"/>
                      <a:pt x="155097" y="686772"/>
                      <a:pt x="140987" y="676521"/>
                    </a:cubicBezTo>
                    <a:cubicBezTo>
                      <a:pt x="126876" y="666271"/>
                      <a:pt x="119587" y="649061"/>
                      <a:pt x="122042" y="631793"/>
                    </a:cubicBezTo>
                    <a:lnTo>
                      <a:pt x="136374" y="531013"/>
                    </a:lnTo>
                    <a:cubicBezTo>
                      <a:pt x="144275" y="475447"/>
                      <a:pt x="126150" y="419338"/>
                      <a:pt x="87234" y="378896"/>
                    </a:cubicBezTo>
                    <a:lnTo>
                      <a:pt x="16242" y="305120"/>
                    </a:lnTo>
                    <a:cubicBezTo>
                      <a:pt x="4153" y="292557"/>
                      <a:pt x="0" y="274341"/>
                      <a:pt x="5449" y="257780"/>
                    </a:cubicBezTo>
                    <a:cubicBezTo>
                      <a:pt x="10898" y="241218"/>
                      <a:pt x="25057" y="229027"/>
                      <a:pt x="42243" y="226096"/>
                    </a:cubicBezTo>
                    <a:lnTo>
                      <a:pt x="142513" y="209000"/>
                    </a:lnTo>
                    <a:cubicBezTo>
                      <a:pt x="197778" y="199577"/>
                      <a:pt x="245521" y="164995"/>
                      <a:pt x="271706" y="115423"/>
                    </a:cubicBezTo>
                    <a:lnTo>
                      <a:pt x="319450" y="25033"/>
                    </a:lnTo>
                    <a:cubicBezTo>
                      <a:pt x="327584" y="9635"/>
                      <a:pt x="343569" y="0"/>
                      <a:pt x="360983" y="0"/>
                    </a:cubicBezTo>
                    <a:cubicBezTo>
                      <a:pt x="378397" y="0"/>
                      <a:pt x="394382" y="9635"/>
                      <a:pt x="402516" y="25033"/>
                    </a:cubicBezTo>
                    <a:close/>
                  </a:path>
                </a:pathLst>
              </a:custGeom>
              <a:solidFill>
                <a:srgbClr val="6600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94664" y="208993"/>
                <a:ext cx="423472" cy="4408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42942" y="6387478"/>
              <a:ext cx="930607" cy="549058"/>
            </a:xfrm>
            <a:custGeom>
              <a:avLst/>
              <a:gdLst/>
              <a:ahLst/>
              <a:cxnLst/>
              <a:rect l="l" t="t" r="r" b="b"/>
              <a:pathLst>
                <a:path w="930607" h="549058">
                  <a:moveTo>
                    <a:pt x="0" y="0"/>
                  </a:moveTo>
                  <a:lnTo>
                    <a:pt x="930607" y="0"/>
                  </a:lnTo>
                  <a:lnTo>
                    <a:pt x="930607" y="549058"/>
                  </a:lnTo>
                  <a:lnTo>
                    <a:pt x="0" y="549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177486" y="-38100"/>
              <a:ext cx="4861520" cy="409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How I feel about my company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516340" y="3774865"/>
              <a:ext cx="3785062" cy="862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 u="none" strike="noStrike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Making a meaningful contribution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494000" y="1447509"/>
              <a:ext cx="3402249" cy="862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Rel</a:t>
              </a:r>
              <a:r>
                <a:rPr lang="en-US" b="1" u="none" strike="noStrike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ationship with my manager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85444" y="1447509"/>
              <a:ext cx="2900065" cy="409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Get</a:t>
              </a:r>
              <a:r>
                <a:rPr lang="en-US" b="1" u="none" strike="noStrike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ting a fair deal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558965"/>
              <a:ext cx="2697529" cy="862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Recogni</a:t>
              </a:r>
              <a:r>
                <a:rPr lang="en-US" b="1" u="none" strike="noStrike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tion for my work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494000" y="6383995"/>
              <a:ext cx="2697529" cy="1307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Opportuni</a:t>
              </a:r>
              <a:r>
                <a:rPr lang="en-US" b="1" u="none" strike="noStrike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ties for personal growth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85444" y="6199612"/>
              <a:ext cx="2979141" cy="409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Wellbeing at work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514184" y="7573963"/>
              <a:ext cx="4188123" cy="409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5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How I feel about my team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885825"/>
            <a:ext cx="4668069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CULTURE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89410" y="8914059"/>
            <a:ext cx="7109180" cy="87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  <a:spcBef>
                <a:spcPct val="0"/>
              </a:spcBef>
            </a:pPr>
            <a:r>
              <a:rPr lang="en-US" sz="4800" b="1">
                <a:solidFill>
                  <a:srgbClr val="09132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“Wheel of Fortune”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5606" y="2746615"/>
            <a:ext cx="9036787" cy="5221598"/>
            <a:chOff x="0" y="0"/>
            <a:chExt cx="12049050" cy="6962131"/>
          </a:xfrm>
        </p:grpSpPr>
        <p:sp>
          <p:nvSpPr>
            <p:cNvPr id="3" name="Freeform 3"/>
            <p:cNvSpPr/>
            <p:nvPr/>
          </p:nvSpPr>
          <p:spPr>
            <a:xfrm>
              <a:off x="2477358" y="9684"/>
              <a:ext cx="7094334" cy="6952447"/>
            </a:xfrm>
            <a:custGeom>
              <a:avLst/>
              <a:gdLst/>
              <a:ahLst/>
              <a:cxnLst/>
              <a:rect l="l" t="t" r="r" b="b"/>
              <a:pathLst>
                <a:path w="7094334" h="6952447">
                  <a:moveTo>
                    <a:pt x="0" y="0"/>
                  </a:moveTo>
                  <a:lnTo>
                    <a:pt x="7094334" y="0"/>
                  </a:lnTo>
                  <a:lnTo>
                    <a:pt x="7094334" y="6952447"/>
                  </a:lnTo>
                  <a:lnTo>
                    <a:pt x="0" y="6952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580684" y="1157595"/>
              <a:ext cx="887681" cy="44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96"/>
                </a:lnSpc>
                <a:spcBef>
                  <a:spcPct val="0"/>
                </a:spcBef>
              </a:pPr>
              <a:r>
                <a:rPr lang="en-US" b="1" u="none" strike="noStrike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Exit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05631" y="1817829"/>
              <a:ext cx="1959211" cy="435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Reputation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91843" y="3603795"/>
              <a:ext cx="1351963" cy="44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Recruit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50182" y="5155762"/>
              <a:ext cx="1890477" cy="44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Onboard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362866" y="5301004"/>
              <a:ext cx="1532732" cy="44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Manage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682185" y="3603795"/>
              <a:ext cx="2164248" cy="91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Reward &amp; Benefits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03740" y="2015428"/>
              <a:ext cx="2164248" cy="44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1"/>
                </a:lnSpc>
                <a:spcBef>
                  <a:spcPct val="0"/>
                </a:spcBef>
              </a:pPr>
              <a:r>
                <a:rPr lang="en-US" b="1">
                  <a:solidFill>
                    <a:srgbClr val="09132B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Develop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571692" y="0"/>
              <a:ext cx="2477358" cy="4641421"/>
            </a:xfrm>
            <a:custGeom>
              <a:avLst/>
              <a:gdLst/>
              <a:ahLst/>
              <a:cxnLst/>
              <a:rect l="l" t="t" r="r" b="b"/>
              <a:pathLst>
                <a:path w="2477358" h="4641421">
                  <a:moveTo>
                    <a:pt x="0" y="0"/>
                  </a:moveTo>
                  <a:lnTo>
                    <a:pt x="2477359" y="0"/>
                  </a:lnTo>
                  <a:lnTo>
                    <a:pt x="2477359" y="4641421"/>
                  </a:lnTo>
                  <a:lnTo>
                    <a:pt x="0" y="464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2" name="Freeform 12"/>
            <p:cNvSpPr/>
            <p:nvPr/>
          </p:nvSpPr>
          <p:spPr>
            <a:xfrm flipH="1" flipV="1">
              <a:off x="0" y="2320710"/>
              <a:ext cx="2477358" cy="4641421"/>
            </a:xfrm>
            <a:custGeom>
              <a:avLst/>
              <a:gdLst/>
              <a:ahLst/>
              <a:cxnLst/>
              <a:rect l="l" t="t" r="r" b="b"/>
              <a:pathLst>
                <a:path w="2477358" h="4641421">
                  <a:moveTo>
                    <a:pt x="2477358" y="4641421"/>
                  </a:moveTo>
                  <a:lnTo>
                    <a:pt x="0" y="4641421"/>
                  </a:lnTo>
                  <a:lnTo>
                    <a:pt x="0" y="0"/>
                  </a:lnTo>
                  <a:lnTo>
                    <a:pt x="2477358" y="0"/>
                  </a:lnTo>
                  <a:lnTo>
                    <a:pt x="2477358" y="464142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14" name="Group 14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885825"/>
            <a:ext cx="10391105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PEOPLE PROCESSES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09695" y="8914059"/>
            <a:ext cx="7268610" cy="87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  <a:spcBef>
                <a:spcPct val="0"/>
              </a:spcBef>
            </a:pPr>
            <a:r>
              <a:rPr lang="en-US" sz="4800" b="1">
                <a:solidFill>
                  <a:srgbClr val="09132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Employee Life Cycle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649" y="3550551"/>
            <a:ext cx="11160421" cy="5707749"/>
          </a:xfrm>
          <a:custGeom>
            <a:avLst/>
            <a:gdLst/>
            <a:ahLst/>
            <a:cxnLst/>
            <a:rect l="l" t="t" r="r" b="b"/>
            <a:pathLst>
              <a:path w="11160421" h="5707749">
                <a:moveTo>
                  <a:pt x="0" y="0"/>
                </a:moveTo>
                <a:lnTo>
                  <a:pt x="11160421" y="0"/>
                </a:lnTo>
                <a:lnTo>
                  <a:pt x="11160421" y="5707749"/>
                </a:lnTo>
                <a:lnTo>
                  <a:pt x="0" y="570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8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80469" y="0"/>
            <a:ext cx="6107531" cy="10287000"/>
          </a:xfrm>
          <a:custGeom>
            <a:avLst/>
            <a:gdLst/>
            <a:ahLst/>
            <a:cxnLst/>
            <a:rect l="l" t="t" r="r" b="b"/>
            <a:pathLst>
              <a:path w="6107531" h="10287000">
                <a:moveTo>
                  <a:pt x="0" y="0"/>
                </a:moveTo>
                <a:lnTo>
                  <a:pt x="6107531" y="0"/>
                </a:lnTo>
                <a:lnTo>
                  <a:pt x="61075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61" r="-33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42982" y="534499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885825"/>
            <a:ext cx="3446711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LEARN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73800" y="3877554"/>
            <a:ext cx="4195740" cy="3374834"/>
          </a:xfrm>
          <a:custGeom>
            <a:avLst/>
            <a:gdLst/>
            <a:ahLst/>
            <a:cxnLst/>
            <a:rect l="l" t="t" r="r" b="b"/>
            <a:pathLst>
              <a:path w="4195740" h="3374834">
                <a:moveTo>
                  <a:pt x="0" y="0"/>
                </a:moveTo>
                <a:lnTo>
                  <a:pt x="4195740" y="0"/>
                </a:lnTo>
                <a:lnTo>
                  <a:pt x="4195740" y="3374835"/>
                </a:lnTo>
                <a:lnTo>
                  <a:pt x="0" y="337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885825"/>
            <a:ext cx="6200031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HR MENTOR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96458"/>
            <a:ext cx="10800159" cy="58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8"/>
              </a:lnSpc>
              <a:spcBef>
                <a:spcPct val="0"/>
              </a:spcBef>
            </a:pPr>
            <a:r>
              <a:rPr lang="en-US" sz="3200" b="1" i="1">
                <a:solidFill>
                  <a:srgbClr val="FFFFFF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Offers support to HR Teams and HR Managers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810879"/>
            <a:ext cx="9996975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Providing HR for HR</a:t>
            </a:r>
          </a:p>
          <a:p>
            <a:pPr algn="l">
              <a:lnSpc>
                <a:spcPts val="4865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Complex employee relations work, independent input</a:t>
            </a:r>
          </a:p>
          <a:p>
            <a:pPr algn="l">
              <a:lnSpc>
                <a:spcPts val="4865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Sounding board for decision making and best way forward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885825"/>
            <a:ext cx="14231872" cy="397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 OF WORKING WITH US</a:t>
            </a:r>
          </a:p>
          <a:p>
            <a:pPr algn="l">
              <a:lnSpc>
                <a:spcPts val="10601"/>
              </a:lnSpc>
            </a:pPr>
            <a:endParaRPr lang="en-US" sz="72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225699"/>
            <a:ext cx="16230600" cy="509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Covering the services and expertise of an entire HR Department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On-site presence available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Dedicated service, covering the full working year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Birds eye view of the external market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Maintaining impartiality and confidentiality within a small team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Genuine benchmarking against other employers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Value-adding resource removed from time consuming aspects of the day to day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Professional development and mentoring opportunities for internal HR team and Line Managers</a:t>
            </a:r>
          </a:p>
          <a:p>
            <a:pPr marL="618795" lvl="1" indent="-309397" algn="l">
              <a:lnSpc>
                <a:spcPts val="4012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Flexible service to grow with the organization- we’re with you for the journey!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5455" y="3841109"/>
            <a:ext cx="4105290" cy="2526332"/>
          </a:xfrm>
          <a:custGeom>
            <a:avLst/>
            <a:gdLst/>
            <a:ahLst/>
            <a:cxnLst/>
            <a:rect l="l" t="t" r="r" b="b"/>
            <a:pathLst>
              <a:path w="4105290" h="2526332">
                <a:moveTo>
                  <a:pt x="0" y="0"/>
                </a:moveTo>
                <a:lnTo>
                  <a:pt x="4105290" y="0"/>
                </a:lnTo>
                <a:lnTo>
                  <a:pt x="4105290" y="2526332"/>
                </a:lnTo>
                <a:lnTo>
                  <a:pt x="0" y="2526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91171" y="3827365"/>
            <a:ext cx="2673764" cy="2540076"/>
          </a:xfrm>
          <a:custGeom>
            <a:avLst/>
            <a:gdLst/>
            <a:ahLst/>
            <a:cxnLst/>
            <a:rect l="l" t="t" r="r" b="b"/>
            <a:pathLst>
              <a:path w="2673764" h="2540076">
                <a:moveTo>
                  <a:pt x="0" y="0"/>
                </a:moveTo>
                <a:lnTo>
                  <a:pt x="2673765" y="0"/>
                </a:lnTo>
                <a:lnTo>
                  <a:pt x="2673765" y="2540076"/>
                </a:lnTo>
                <a:lnTo>
                  <a:pt x="0" y="2540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79336" y="3837696"/>
            <a:ext cx="2627389" cy="2519415"/>
          </a:xfrm>
          <a:custGeom>
            <a:avLst/>
            <a:gdLst/>
            <a:ahLst/>
            <a:cxnLst/>
            <a:rect l="l" t="t" r="r" b="b"/>
            <a:pathLst>
              <a:path w="2627389" h="2519415">
                <a:moveTo>
                  <a:pt x="0" y="0"/>
                </a:moveTo>
                <a:lnTo>
                  <a:pt x="2627389" y="0"/>
                </a:lnTo>
                <a:lnTo>
                  <a:pt x="2627389" y="2519415"/>
                </a:lnTo>
                <a:lnTo>
                  <a:pt x="0" y="2519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64366" y="6860063"/>
            <a:ext cx="5084351" cy="1327580"/>
          </a:xfrm>
          <a:custGeom>
            <a:avLst/>
            <a:gdLst/>
            <a:ahLst/>
            <a:cxnLst/>
            <a:rect l="l" t="t" r="r" b="b"/>
            <a:pathLst>
              <a:path w="5084351" h="1327580">
                <a:moveTo>
                  <a:pt x="0" y="0"/>
                </a:moveTo>
                <a:lnTo>
                  <a:pt x="5084351" y="0"/>
                </a:lnTo>
                <a:lnTo>
                  <a:pt x="5084351" y="1327581"/>
                </a:lnTo>
                <a:lnTo>
                  <a:pt x="0" y="1327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289304" y="6755033"/>
            <a:ext cx="4737597" cy="1537641"/>
          </a:xfrm>
          <a:custGeom>
            <a:avLst/>
            <a:gdLst/>
            <a:ahLst/>
            <a:cxnLst/>
            <a:rect l="l" t="t" r="r" b="b"/>
            <a:pathLst>
              <a:path w="4737597" h="1537641">
                <a:moveTo>
                  <a:pt x="0" y="0"/>
                </a:moveTo>
                <a:lnTo>
                  <a:pt x="4737597" y="0"/>
                </a:lnTo>
                <a:lnTo>
                  <a:pt x="4737597" y="1537641"/>
                </a:lnTo>
                <a:lnTo>
                  <a:pt x="0" y="15376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628544" y="4304993"/>
            <a:ext cx="4793115" cy="1584820"/>
          </a:xfrm>
          <a:custGeom>
            <a:avLst/>
            <a:gdLst/>
            <a:ahLst/>
            <a:cxnLst/>
            <a:rect l="l" t="t" r="r" b="b"/>
            <a:pathLst>
              <a:path w="4793115" h="1584820">
                <a:moveTo>
                  <a:pt x="0" y="0"/>
                </a:moveTo>
                <a:lnTo>
                  <a:pt x="4793115" y="0"/>
                </a:lnTo>
                <a:lnTo>
                  <a:pt x="4793115" y="1584820"/>
                </a:lnTo>
                <a:lnTo>
                  <a:pt x="0" y="15848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885825"/>
            <a:ext cx="13996402" cy="263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CLIENTS WE HAVE WORKED WITH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85825"/>
            <a:ext cx="13996402" cy="263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OUR CLIENTS SAY ABOUT US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98677"/>
            <a:ext cx="16230600" cy="6289646"/>
            <a:chOff x="0" y="0"/>
            <a:chExt cx="21640800" cy="8386195"/>
          </a:xfrm>
        </p:grpSpPr>
        <p:sp>
          <p:nvSpPr>
            <p:cNvPr id="3" name="Freeform 3"/>
            <p:cNvSpPr/>
            <p:nvPr/>
          </p:nvSpPr>
          <p:spPr>
            <a:xfrm>
              <a:off x="8077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051792"/>
              <a:ext cx="21640800" cy="1220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6"/>
                </a:lnSpc>
              </a:pPr>
              <a:r>
                <a:rPr lang="en-US" sz="527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Thank You!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9162137" y="8158262"/>
              <a:ext cx="4401463" cy="227933"/>
            </a:xfrm>
            <a:custGeom>
              <a:avLst/>
              <a:gdLst/>
              <a:ahLst/>
              <a:cxnLst/>
              <a:rect l="l" t="t" r="r" b="b"/>
              <a:pathLst>
                <a:path w="4401463" h="227933">
                  <a:moveTo>
                    <a:pt x="0" y="0"/>
                  </a:moveTo>
                  <a:lnTo>
                    <a:pt x="4401463" y="0"/>
                  </a:lnTo>
                  <a:lnTo>
                    <a:pt x="4401463" y="227933"/>
                  </a:lnTo>
                  <a:lnTo>
                    <a:pt x="0" y="22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09655" y="4088512"/>
            <a:ext cx="13268689" cy="240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  <a:spcBef>
                <a:spcPct val="0"/>
              </a:spcBef>
            </a:pPr>
            <a:r>
              <a:rPr lang="en-US" sz="422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partner with </a:t>
            </a:r>
            <a:r>
              <a:rPr lang="en-US" sz="4220" b="1">
                <a:solidFill>
                  <a:srgbClr val="FFE5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ambitious SMEs</a:t>
            </a:r>
            <a:r>
              <a:rPr lang="en-US" sz="422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to build great places to work, enabling people and business to </a:t>
            </a:r>
            <a:r>
              <a:rPr lang="en-US" sz="4220" b="1">
                <a:solidFill>
                  <a:srgbClr val="FFE5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flourish.​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85825"/>
            <a:ext cx="10401300" cy="129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57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PURPOSE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400" b="1" i="1" dirty="0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400" b="1" i="1" dirty="0" err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  <a:endParaRPr lang="en-US" sz="2400" b="1" i="1" dirty="0">
                <a:solidFill>
                  <a:srgbClr val="09132B"/>
                </a:solidFill>
                <a:latin typeface="Lato Bold Italics"/>
                <a:ea typeface="Lato Bold Italics"/>
                <a:cs typeface="Lato Bold Italics"/>
                <a:sym typeface="Lato Bold Itali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4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  <a:endParaRPr lang="en-US" sz="2400" b="1" i="1" dirty="0">
                <a:solidFill>
                  <a:srgbClr val="09132B"/>
                </a:solidFill>
                <a:latin typeface="Lato Bold Italics"/>
                <a:ea typeface="Lato Bold Italics"/>
                <a:cs typeface="Lato Bold Italics"/>
                <a:sym typeface="Lato Bold Itali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69483" y="3123488"/>
            <a:ext cx="4197389" cy="4040024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39504" t="-318" r="-35821" b="-424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85825"/>
            <a:ext cx="7886700" cy="129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57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STORY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 dirty="0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29635" y="4529046"/>
            <a:ext cx="12828730" cy="2788920"/>
            <a:chOff x="0" y="0"/>
            <a:chExt cx="17104974" cy="3718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3718560"/>
            </a:xfrm>
            <a:custGeom>
              <a:avLst/>
              <a:gdLst/>
              <a:ahLst/>
              <a:cxnLst/>
              <a:rect l="l" t="t" r="r" b="b"/>
              <a:pathLst>
                <a:path w="9753600" h="3718560">
                  <a:moveTo>
                    <a:pt x="0" y="0"/>
                  </a:moveTo>
                  <a:lnTo>
                    <a:pt x="9753600" y="0"/>
                  </a:lnTo>
                  <a:lnTo>
                    <a:pt x="9753600" y="3718560"/>
                  </a:lnTo>
                  <a:lnTo>
                    <a:pt x="0" y="3718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51374" y="0"/>
              <a:ext cx="9753600" cy="3718560"/>
            </a:xfrm>
            <a:custGeom>
              <a:avLst/>
              <a:gdLst/>
              <a:ahLst/>
              <a:cxnLst/>
              <a:rect l="l" t="t" r="r" b="b"/>
              <a:pathLst>
                <a:path w="9753600" h="3718560">
                  <a:moveTo>
                    <a:pt x="0" y="0"/>
                  </a:moveTo>
                  <a:lnTo>
                    <a:pt x="9753600" y="0"/>
                  </a:lnTo>
                  <a:lnTo>
                    <a:pt x="9753600" y="3718560"/>
                  </a:lnTo>
                  <a:lnTo>
                    <a:pt x="0" y="3718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85825"/>
            <a:ext cx="8115300" cy="129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57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STORY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0504" y="3831908"/>
            <a:ext cx="2623185" cy="262318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32407" y="3831908"/>
            <a:ext cx="2623185" cy="262318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60592" y="3831908"/>
            <a:ext cx="2623185" cy="2623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85825"/>
            <a:ext cx="8518699" cy="129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5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MEET OUR TEAM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 dirty="0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0504" y="3831908"/>
            <a:ext cx="2623185" cy="262318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32407" y="3831908"/>
            <a:ext cx="2623185" cy="262318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60592" y="3831908"/>
            <a:ext cx="2623185" cy="2623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85825"/>
            <a:ext cx="8518699" cy="129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5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MEET OUR TEAM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 dirty="0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999" y="3443677"/>
            <a:ext cx="3211826" cy="6344577"/>
            <a:chOff x="0" y="0"/>
            <a:chExt cx="845913" cy="1671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913" cy="1671000"/>
            </a:xfrm>
            <a:custGeom>
              <a:avLst/>
              <a:gdLst/>
              <a:ahLst/>
              <a:cxnLst/>
              <a:rect l="l" t="t" r="r" b="b"/>
              <a:pathLst>
                <a:path w="845913" h="1671000">
                  <a:moveTo>
                    <a:pt x="0" y="0"/>
                  </a:moveTo>
                  <a:lnTo>
                    <a:pt x="845913" y="0"/>
                  </a:lnTo>
                  <a:lnTo>
                    <a:pt x="845913" y="1671000"/>
                  </a:lnTo>
                  <a:lnTo>
                    <a:pt x="0" y="1671000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45913" cy="170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5" name="Freeform 5"/>
          <p:cNvSpPr/>
          <p:nvPr/>
        </p:nvSpPr>
        <p:spPr>
          <a:xfrm>
            <a:off x="4576473" y="3690942"/>
            <a:ext cx="2000877" cy="2000877"/>
          </a:xfrm>
          <a:custGeom>
            <a:avLst/>
            <a:gdLst/>
            <a:ahLst/>
            <a:cxnLst/>
            <a:rect l="l" t="t" r="r" b="b"/>
            <a:pathLst>
              <a:path w="2000877" h="2000877">
                <a:moveTo>
                  <a:pt x="0" y="0"/>
                </a:moveTo>
                <a:lnTo>
                  <a:pt x="2000877" y="0"/>
                </a:lnTo>
                <a:lnTo>
                  <a:pt x="2000877" y="2000877"/>
                </a:lnTo>
                <a:lnTo>
                  <a:pt x="0" y="200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6" name="Group 6"/>
          <p:cNvGrpSpPr/>
          <p:nvPr/>
        </p:nvGrpSpPr>
        <p:grpSpPr>
          <a:xfrm>
            <a:off x="11141839" y="3443677"/>
            <a:ext cx="3211826" cy="6344577"/>
            <a:chOff x="0" y="0"/>
            <a:chExt cx="845913" cy="1671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5913" cy="1671000"/>
            </a:xfrm>
            <a:custGeom>
              <a:avLst/>
              <a:gdLst/>
              <a:ahLst/>
              <a:cxnLst/>
              <a:rect l="l" t="t" r="r" b="b"/>
              <a:pathLst>
                <a:path w="845913" h="1671000">
                  <a:moveTo>
                    <a:pt x="0" y="0"/>
                  </a:moveTo>
                  <a:lnTo>
                    <a:pt x="845913" y="0"/>
                  </a:lnTo>
                  <a:lnTo>
                    <a:pt x="845913" y="1671000"/>
                  </a:lnTo>
                  <a:lnTo>
                    <a:pt x="0" y="1671000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45913" cy="170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1663594" y="3707064"/>
            <a:ext cx="2000877" cy="2000877"/>
          </a:xfrm>
          <a:custGeom>
            <a:avLst/>
            <a:gdLst/>
            <a:ahLst/>
            <a:cxnLst/>
            <a:rect l="l" t="t" r="r" b="b"/>
            <a:pathLst>
              <a:path w="2000877" h="2000877">
                <a:moveTo>
                  <a:pt x="0" y="0"/>
                </a:moveTo>
                <a:lnTo>
                  <a:pt x="2000877" y="0"/>
                </a:lnTo>
                <a:lnTo>
                  <a:pt x="2000877" y="2000877"/>
                </a:lnTo>
                <a:lnTo>
                  <a:pt x="0" y="2000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10" name="Group 10"/>
          <p:cNvGrpSpPr/>
          <p:nvPr/>
        </p:nvGrpSpPr>
        <p:grpSpPr>
          <a:xfrm>
            <a:off x="14727258" y="3443677"/>
            <a:ext cx="3211826" cy="6344577"/>
            <a:chOff x="0" y="0"/>
            <a:chExt cx="845913" cy="1671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5913" cy="1671000"/>
            </a:xfrm>
            <a:custGeom>
              <a:avLst/>
              <a:gdLst/>
              <a:ahLst/>
              <a:cxnLst/>
              <a:rect l="l" t="t" r="r" b="b"/>
              <a:pathLst>
                <a:path w="845913" h="1671000">
                  <a:moveTo>
                    <a:pt x="0" y="0"/>
                  </a:moveTo>
                  <a:lnTo>
                    <a:pt x="845913" y="0"/>
                  </a:lnTo>
                  <a:lnTo>
                    <a:pt x="845913" y="1671000"/>
                  </a:lnTo>
                  <a:lnTo>
                    <a:pt x="0" y="1671000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45913" cy="170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61474" y="3742468"/>
            <a:ext cx="1897826" cy="1897826"/>
          </a:xfrm>
          <a:custGeom>
            <a:avLst/>
            <a:gdLst/>
            <a:ahLst/>
            <a:cxnLst/>
            <a:rect l="l" t="t" r="r" b="b"/>
            <a:pathLst>
              <a:path w="1897826" h="1897826">
                <a:moveTo>
                  <a:pt x="0" y="0"/>
                </a:moveTo>
                <a:lnTo>
                  <a:pt x="1897826" y="0"/>
                </a:lnTo>
                <a:lnTo>
                  <a:pt x="1897826" y="1897825"/>
                </a:lnTo>
                <a:lnTo>
                  <a:pt x="0" y="1897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14" name="Group 14"/>
          <p:cNvGrpSpPr/>
          <p:nvPr/>
        </p:nvGrpSpPr>
        <p:grpSpPr>
          <a:xfrm>
            <a:off x="385579" y="3443677"/>
            <a:ext cx="3211826" cy="6344577"/>
            <a:chOff x="0" y="0"/>
            <a:chExt cx="845913" cy="1671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5913" cy="1671000"/>
            </a:xfrm>
            <a:custGeom>
              <a:avLst/>
              <a:gdLst/>
              <a:ahLst/>
              <a:cxnLst/>
              <a:rect l="l" t="t" r="r" b="b"/>
              <a:pathLst>
                <a:path w="845913" h="1671000">
                  <a:moveTo>
                    <a:pt x="0" y="0"/>
                  </a:moveTo>
                  <a:lnTo>
                    <a:pt x="845913" y="0"/>
                  </a:lnTo>
                  <a:lnTo>
                    <a:pt x="845913" y="1671000"/>
                  </a:lnTo>
                  <a:lnTo>
                    <a:pt x="0" y="1671000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45913" cy="170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40800" y="3561503"/>
            <a:ext cx="2291998" cy="2291998"/>
          </a:xfrm>
          <a:custGeom>
            <a:avLst/>
            <a:gdLst/>
            <a:ahLst/>
            <a:cxnLst/>
            <a:rect l="l" t="t" r="r" b="b"/>
            <a:pathLst>
              <a:path w="2291998" h="2291998">
                <a:moveTo>
                  <a:pt x="0" y="0"/>
                </a:moveTo>
                <a:lnTo>
                  <a:pt x="2291999" y="0"/>
                </a:lnTo>
                <a:lnTo>
                  <a:pt x="2291999" y="2291999"/>
                </a:lnTo>
                <a:lnTo>
                  <a:pt x="0" y="2291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18" name="Group 18"/>
          <p:cNvGrpSpPr/>
          <p:nvPr/>
        </p:nvGrpSpPr>
        <p:grpSpPr>
          <a:xfrm>
            <a:off x="7556419" y="3443677"/>
            <a:ext cx="3211826" cy="6344577"/>
            <a:chOff x="0" y="0"/>
            <a:chExt cx="845913" cy="1671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5913" cy="1671000"/>
            </a:xfrm>
            <a:custGeom>
              <a:avLst/>
              <a:gdLst/>
              <a:ahLst/>
              <a:cxnLst/>
              <a:rect l="l" t="t" r="r" b="b"/>
              <a:pathLst>
                <a:path w="845913" h="1671000">
                  <a:moveTo>
                    <a:pt x="0" y="0"/>
                  </a:moveTo>
                  <a:lnTo>
                    <a:pt x="845913" y="0"/>
                  </a:lnTo>
                  <a:lnTo>
                    <a:pt x="845913" y="1671000"/>
                  </a:lnTo>
                  <a:lnTo>
                    <a:pt x="0" y="1671000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45913" cy="170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8081052" y="3561503"/>
            <a:ext cx="2162560" cy="2162560"/>
          </a:xfrm>
          <a:custGeom>
            <a:avLst/>
            <a:gdLst/>
            <a:ahLst/>
            <a:cxnLst/>
            <a:rect l="l" t="t" r="r" b="b"/>
            <a:pathLst>
              <a:path w="2162560" h="2162560">
                <a:moveTo>
                  <a:pt x="0" y="0"/>
                </a:moveTo>
                <a:lnTo>
                  <a:pt x="2162559" y="0"/>
                </a:lnTo>
                <a:lnTo>
                  <a:pt x="2162559" y="2162560"/>
                </a:lnTo>
                <a:lnTo>
                  <a:pt x="0" y="2162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22" name="Group 22"/>
          <p:cNvGrpSpPr/>
          <p:nvPr/>
        </p:nvGrpSpPr>
        <p:grpSpPr>
          <a:xfrm>
            <a:off x="0" y="0"/>
            <a:ext cx="18288000" cy="2977425"/>
            <a:chOff x="0" y="0"/>
            <a:chExt cx="4816593" cy="78417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6592" cy="784178"/>
            </a:xfrm>
            <a:custGeom>
              <a:avLst/>
              <a:gdLst/>
              <a:ahLst/>
              <a:cxnLst/>
              <a:rect l="l" t="t" r="r" b="b"/>
              <a:pathLst>
                <a:path w="4816592" h="784178">
                  <a:moveTo>
                    <a:pt x="0" y="0"/>
                  </a:moveTo>
                  <a:lnTo>
                    <a:pt x="4816592" y="0"/>
                  </a:lnTo>
                  <a:lnTo>
                    <a:pt x="4816592" y="784178"/>
                  </a:lnTo>
                  <a:lnTo>
                    <a:pt x="0" y="784178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816593" cy="822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5482254" y="600189"/>
            <a:ext cx="1777046" cy="1777046"/>
          </a:xfrm>
          <a:custGeom>
            <a:avLst/>
            <a:gdLst/>
            <a:ahLst/>
            <a:cxnLst/>
            <a:rect l="l" t="t" r="r" b="b"/>
            <a:pathLst>
              <a:path w="1777046" h="1777046">
                <a:moveTo>
                  <a:pt x="0" y="0"/>
                </a:moveTo>
                <a:lnTo>
                  <a:pt x="1777046" y="0"/>
                </a:lnTo>
                <a:lnTo>
                  <a:pt x="1777046" y="1777047"/>
                </a:lnTo>
                <a:lnTo>
                  <a:pt x="0" y="1777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26" name="Group 26"/>
          <p:cNvGrpSpPr/>
          <p:nvPr/>
        </p:nvGrpSpPr>
        <p:grpSpPr>
          <a:xfrm>
            <a:off x="14353664" y="-108675"/>
            <a:ext cx="396030" cy="3086100"/>
            <a:chOff x="0" y="0"/>
            <a:chExt cx="104304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4304" cy="812800"/>
            </a:xfrm>
            <a:custGeom>
              <a:avLst/>
              <a:gdLst/>
              <a:ahLst/>
              <a:cxnLst/>
              <a:rect l="l" t="t" r="r" b="b"/>
              <a:pathLst>
                <a:path w="104304" h="812800">
                  <a:moveTo>
                    <a:pt x="0" y="0"/>
                  </a:moveTo>
                  <a:lnTo>
                    <a:pt x="104304" y="0"/>
                  </a:lnTo>
                  <a:lnTo>
                    <a:pt x="10430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9132B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430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17107" y="6766435"/>
            <a:ext cx="2748770" cy="27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1"/>
              </a:lnSpc>
              <a:spcBef>
                <a:spcPct val="0"/>
              </a:spcBef>
            </a:pPr>
            <a:r>
              <a:rPr lang="en-US" b="1">
                <a:solidFill>
                  <a:srgbClr val="0913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focus on what matters, delivering tangible value that helps businesses and people grow stronger, not just ticking HR boxes.</a:t>
            </a:r>
          </a:p>
          <a:p>
            <a:pPr algn="l">
              <a:lnSpc>
                <a:spcPts val="2661"/>
              </a:lnSpc>
              <a:spcBef>
                <a:spcPct val="0"/>
              </a:spcBef>
            </a:pPr>
            <a:endParaRPr lang="en-US" b="1">
              <a:solidFill>
                <a:srgbClr val="09132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02527" y="6766435"/>
            <a:ext cx="2748770" cy="308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1"/>
              </a:lnSpc>
              <a:spcBef>
                <a:spcPct val="0"/>
              </a:spcBef>
            </a:pPr>
            <a:r>
              <a:rPr lang="en-US" b="1">
                <a:solidFill>
                  <a:srgbClr val="0913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We’re not your average HR partner. We combine strategy, creativity, and commercial thinking to bring a fresh, modern approach to people challenges.</a:t>
            </a:r>
          </a:p>
          <a:p>
            <a:pPr algn="l">
              <a:lnSpc>
                <a:spcPts val="2661"/>
              </a:lnSpc>
              <a:spcBef>
                <a:spcPct val="0"/>
              </a:spcBef>
            </a:pPr>
            <a:endParaRPr lang="en-US" b="1">
              <a:solidFill>
                <a:srgbClr val="09132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792994" y="7099810"/>
            <a:ext cx="2748770" cy="204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1"/>
              </a:lnSpc>
              <a:spcBef>
                <a:spcPct val="0"/>
              </a:spcBef>
            </a:pPr>
            <a:r>
              <a:rPr lang="en-US" b="1">
                <a:solidFill>
                  <a:srgbClr val="0913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never stop learning. Our passion for progress and insight fuels better ideas and smarter solutions.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77844" y="6766435"/>
            <a:ext cx="2748770" cy="27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1"/>
              </a:lnSpc>
              <a:spcBef>
                <a:spcPct val="0"/>
              </a:spcBef>
            </a:pPr>
            <a:r>
              <a:rPr lang="en-US" b="1">
                <a:solidFill>
                  <a:srgbClr val="0913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Collaboration drives everything we do across our team, our clients, and their people. When we work together, everyone succeeds.</a:t>
            </a:r>
          </a:p>
          <a:p>
            <a:pPr algn="l">
              <a:lnSpc>
                <a:spcPts val="2661"/>
              </a:lnSpc>
              <a:spcBef>
                <a:spcPct val="0"/>
              </a:spcBef>
            </a:pPr>
            <a:endParaRPr lang="en-US" b="1">
              <a:solidFill>
                <a:srgbClr val="09132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4953739" y="6766435"/>
            <a:ext cx="2748770" cy="239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1"/>
              </a:lnSpc>
              <a:spcBef>
                <a:spcPct val="0"/>
              </a:spcBef>
            </a:pPr>
            <a:r>
              <a:rPr lang="en-US" b="1">
                <a:solidFill>
                  <a:srgbClr val="0913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Integrity guides us. We act with honesty, fairness, and respect, building trust that lasts beyond every project or partnership.</a:t>
            </a:r>
          </a:p>
          <a:p>
            <a:pPr algn="l">
              <a:lnSpc>
                <a:spcPts val="2661"/>
              </a:lnSpc>
              <a:spcBef>
                <a:spcPct val="0"/>
              </a:spcBef>
            </a:pPr>
            <a:endParaRPr lang="en-US" b="1">
              <a:solidFill>
                <a:srgbClr val="09132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8699" y="885825"/>
            <a:ext cx="10113139" cy="129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 dirty="0">
                <a:solidFill>
                  <a:srgbClr val="0913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VALUES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9066" y="5980135"/>
            <a:ext cx="2315468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800" b="1">
                <a:solidFill>
                  <a:srgbClr val="09132B"/>
                </a:solidFill>
                <a:latin typeface="Lato Heavy"/>
                <a:ea typeface="Lato Heavy"/>
                <a:cs typeface="Lato Heavy"/>
                <a:sym typeface="Lato Heavy"/>
              </a:rPr>
              <a:t>Provide Value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64678" y="5980135"/>
            <a:ext cx="2815084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800" b="1">
                <a:solidFill>
                  <a:srgbClr val="09132B"/>
                </a:solidFill>
                <a:latin typeface="Lato Heavy"/>
                <a:ea typeface="Lato Heavy"/>
                <a:cs typeface="Lato Heavy"/>
                <a:sym typeface="Lato Heavy"/>
              </a:rPr>
              <a:t>Break the Mould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29639" y="5980135"/>
            <a:ext cx="3065385" cy="101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800" b="1">
                <a:solidFill>
                  <a:srgbClr val="09132B"/>
                </a:solidFill>
                <a:latin typeface="Lato Heavy"/>
                <a:ea typeface="Lato Heavy"/>
                <a:cs typeface="Lato Heavy"/>
                <a:sym typeface="Lato Heavy"/>
              </a:rPr>
              <a:t>Grow with Curiosity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608741" y="5980135"/>
            <a:ext cx="2277591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800" b="1">
                <a:solidFill>
                  <a:srgbClr val="09132B"/>
                </a:solidFill>
                <a:latin typeface="Lato Heavy"/>
                <a:ea typeface="Lato Heavy"/>
                <a:cs typeface="Lato Heavy"/>
                <a:sym typeface="Lato Heavy"/>
              </a:rPr>
              <a:t>Win Together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47256" y="5980135"/>
            <a:ext cx="2752353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800" b="1">
                <a:solidFill>
                  <a:srgbClr val="09132B"/>
                </a:solidFill>
                <a:latin typeface="Lato Heavy"/>
                <a:ea typeface="Lato Heavy"/>
                <a:cs typeface="Lato Heavy"/>
                <a:sym typeface="Lato Heavy"/>
              </a:rPr>
              <a:t>Do What’s Right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77188" y="0"/>
            <a:ext cx="9748687" cy="10287000"/>
          </a:xfrm>
          <a:custGeom>
            <a:avLst/>
            <a:gdLst/>
            <a:ahLst/>
            <a:cxnLst/>
            <a:rect l="l" t="t" r="r" b="b"/>
            <a:pathLst>
              <a:path w="9748687" h="10287000">
                <a:moveTo>
                  <a:pt x="0" y="0"/>
                </a:moveTo>
                <a:lnTo>
                  <a:pt x="9748687" y="0"/>
                </a:lnTo>
                <a:lnTo>
                  <a:pt x="97486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41" r="-29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33450"/>
            <a:ext cx="8117160" cy="16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3"/>
              </a:lnSpc>
            </a:pPr>
            <a:r>
              <a:rPr lang="en-US" sz="473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work with employers who want to...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13234"/>
            <a:ext cx="8115300" cy="5348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946" lvl="1" indent="-366973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 an inspiring reputation as an employer</a:t>
            </a:r>
          </a:p>
          <a:p>
            <a:pPr marL="733946" lvl="1" indent="-366973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Grow their business from the right foundations</a:t>
            </a:r>
          </a:p>
          <a:p>
            <a:pPr marL="733946" lvl="1" indent="-366973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be responsible and ensure all employment law requirements are met</a:t>
            </a:r>
          </a:p>
          <a:p>
            <a:pPr marL="733946" lvl="1" indent="-366973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Develop a culture that enables their people to flourish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35555" y="2480310"/>
            <a:ext cx="2690812" cy="174308"/>
            <a:chOff x="0" y="0"/>
            <a:chExt cx="3587750" cy="232410"/>
          </a:xfrm>
        </p:grpSpPr>
        <p:sp>
          <p:nvSpPr>
            <p:cNvPr id="6" name="Freeform 6"/>
            <p:cNvSpPr/>
            <p:nvPr/>
          </p:nvSpPr>
          <p:spPr>
            <a:xfrm>
              <a:off x="49530" y="49530"/>
              <a:ext cx="3489960" cy="194310"/>
            </a:xfrm>
            <a:custGeom>
              <a:avLst/>
              <a:gdLst/>
              <a:ahLst/>
              <a:cxnLst/>
              <a:rect l="l" t="t" r="r" b="b"/>
              <a:pathLst>
                <a:path w="3489960" h="194310">
                  <a:moveTo>
                    <a:pt x="63500" y="3810"/>
                  </a:moveTo>
                  <a:cubicBezTo>
                    <a:pt x="3455670" y="10160"/>
                    <a:pt x="3465830" y="15240"/>
                    <a:pt x="3475990" y="30480"/>
                  </a:cubicBezTo>
                  <a:cubicBezTo>
                    <a:pt x="3486150" y="44450"/>
                    <a:pt x="3489960" y="73660"/>
                    <a:pt x="3482340" y="90170"/>
                  </a:cubicBezTo>
                  <a:cubicBezTo>
                    <a:pt x="3475990" y="106680"/>
                    <a:pt x="3454400" y="125730"/>
                    <a:pt x="3436620" y="129540"/>
                  </a:cubicBezTo>
                  <a:cubicBezTo>
                    <a:pt x="3418840" y="133350"/>
                    <a:pt x="3390900" y="125730"/>
                    <a:pt x="3378200" y="114300"/>
                  </a:cubicBezTo>
                  <a:cubicBezTo>
                    <a:pt x="3364230" y="101600"/>
                    <a:pt x="3355340" y="73660"/>
                    <a:pt x="3357880" y="55880"/>
                  </a:cubicBezTo>
                  <a:cubicBezTo>
                    <a:pt x="3360420" y="38100"/>
                    <a:pt x="3378200" y="15240"/>
                    <a:pt x="3394710" y="7620"/>
                  </a:cubicBezTo>
                  <a:cubicBezTo>
                    <a:pt x="3411220" y="0"/>
                    <a:pt x="3440430" y="1270"/>
                    <a:pt x="3455670" y="10160"/>
                  </a:cubicBezTo>
                  <a:cubicBezTo>
                    <a:pt x="3470910" y="20320"/>
                    <a:pt x="3484880" y="45720"/>
                    <a:pt x="3487420" y="63500"/>
                  </a:cubicBezTo>
                  <a:cubicBezTo>
                    <a:pt x="3488690" y="76200"/>
                    <a:pt x="3484880" y="92710"/>
                    <a:pt x="3475990" y="102870"/>
                  </a:cubicBezTo>
                  <a:cubicBezTo>
                    <a:pt x="3465830" y="116840"/>
                    <a:pt x="3455670" y="123190"/>
                    <a:pt x="3422650" y="132080"/>
                  </a:cubicBezTo>
                  <a:cubicBezTo>
                    <a:pt x="3172460" y="194310"/>
                    <a:pt x="285750" y="170180"/>
                    <a:pt x="63500" y="128270"/>
                  </a:cubicBezTo>
                  <a:cubicBezTo>
                    <a:pt x="36830" y="124460"/>
                    <a:pt x="31750" y="121920"/>
                    <a:pt x="21590" y="113030"/>
                  </a:cubicBezTo>
                  <a:cubicBezTo>
                    <a:pt x="11430" y="104140"/>
                    <a:pt x="2540" y="87630"/>
                    <a:pt x="1270" y="73660"/>
                  </a:cubicBezTo>
                  <a:cubicBezTo>
                    <a:pt x="0" y="60960"/>
                    <a:pt x="2540" y="41910"/>
                    <a:pt x="11430" y="31750"/>
                  </a:cubicBezTo>
                  <a:cubicBezTo>
                    <a:pt x="21590" y="17780"/>
                    <a:pt x="63500" y="3810"/>
                    <a:pt x="63500" y="3810"/>
                  </a:cubicBezTo>
                </a:path>
              </a:pathLst>
            </a:custGeom>
            <a:solidFill>
              <a:srgbClr val="FFE5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9996" y="424045"/>
            <a:ext cx="2139088" cy="2139088"/>
          </a:xfrm>
          <a:custGeom>
            <a:avLst/>
            <a:gdLst/>
            <a:ahLst/>
            <a:cxnLst/>
            <a:rect l="l" t="t" r="r" b="b"/>
            <a:pathLst>
              <a:path w="2139088" h="2139088">
                <a:moveTo>
                  <a:pt x="0" y="0"/>
                </a:moveTo>
                <a:lnTo>
                  <a:pt x="2139088" y="0"/>
                </a:lnTo>
                <a:lnTo>
                  <a:pt x="2139088" y="2139088"/>
                </a:lnTo>
                <a:lnTo>
                  <a:pt x="0" y="213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535442"/>
            <a:ext cx="18288000" cy="1751558"/>
            <a:chOff x="0" y="0"/>
            <a:chExt cx="4816593" cy="461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61316"/>
            </a:xfrm>
            <a:custGeom>
              <a:avLst/>
              <a:gdLst/>
              <a:ahLst/>
              <a:cxnLst/>
              <a:rect l="l" t="t" r="r" b="b"/>
              <a:pathLst>
                <a:path w="4816592" h="461316">
                  <a:moveTo>
                    <a:pt x="0" y="0"/>
                  </a:moveTo>
                  <a:lnTo>
                    <a:pt x="4816592" y="0"/>
                  </a:lnTo>
                  <a:lnTo>
                    <a:pt x="4816592" y="461316"/>
                  </a:lnTo>
                  <a:lnTo>
                    <a:pt x="0" y="461316"/>
                  </a:lnTo>
                  <a:close/>
                </a:path>
              </a:pathLst>
            </a:custGeom>
            <a:solidFill>
              <a:srgbClr val="FEE5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9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85825"/>
            <a:ext cx="7496398" cy="124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1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SERVICES</a:t>
            </a:r>
          </a:p>
        </p:txBody>
      </p:sp>
      <p:sp>
        <p:nvSpPr>
          <p:cNvPr id="7" name="Freeform 7"/>
          <p:cNvSpPr/>
          <p:nvPr/>
        </p:nvSpPr>
        <p:spPr>
          <a:xfrm>
            <a:off x="13355149" y="4651876"/>
            <a:ext cx="2037132" cy="1957557"/>
          </a:xfrm>
          <a:custGeom>
            <a:avLst/>
            <a:gdLst/>
            <a:ahLst/>
            <a:cxnLst/>
            <a:rect l="l" t="t" r="r" b="b"/>
            <a:pathLst>
              <a:path w="2037132" h="1957557">
                <a:moveTo>
                  <a:pt x="0" y="0"/>
                </a:moveTo>
                <a:lnTo>
                  <a:pt x="2037133" y="0"/>
                </a:lnTo>
                <a:lnTo>
                  <a:pt x="2037133" y="1957557"/>
                </a:lnTo>
                <a:lnTo>
                  <a:pt x="0" y="195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0993" y="4651876"/>
            <a:ext cx="1957557" cy="1957557"/>
          </a:xfrm>
          <a:custGeom>
            <a:avLst/>
            <a:gdLst/>
            <a:ahLst/>
            <a:cxnLst/>
            <a:rect l="l" t="t" r="r" b="b"/>
            <a:pathLst>
              <a:path w="1957557" h="1957557">
                <a:moveTo>
                  <a:pt x="0" y="0"/>
                </a:moveTo>
                <a:lnTo>
                  <a:pt x="1957556" y="0"/>
                </a:lnTo>
                <a:lnTo>
                  <a:pt x="1957556" y="1957557"/>
                </a:lnTo>
                <a:lnTo>
                  <a:pt x="0" y="1957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86836" y="4651876"/>
            <a:ext cx="1957557" cy="1957557"/>
          </a:xfrm>
          <a:custGeom>
            <a:avLst/>
            <a:gdLst/>
            <a:ahLst/>
            <a:cxnLst/>
            <a:rect l="l" t="t" r="r" b="b"/>
            <a:pathLst>
              <a:path w="1957557" h="1957557">
                <a:moveTo>
                  <a:pt x="0" y="0"/>
                </a:moveTo>
                <a:lnTo>
                  <a:pt x="1957557" y="0"/>
                </a:lnTo>
                <a:lnTo>
                  <a:pt x="1957557" y="1957557"/>
                </a:lnTo>
                <a:lnTo>
                  <a:pt x="0" y="1957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601154"/>
            <a:ext cx="8750285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280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Together, we develop a People Plan which aligns your people and your business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11897" y="7098764"/>
            <a:ext cx="1945481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00" b="1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Compliance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2832" y="7098764"/>
            <a:ext cx="1231925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00" b="1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Culture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22828" y="7098764"/>
            <a:ext cx="2878336" cy="47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00" b="1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People Processes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82200" y="9208294"/>
            <a:ext cx="17093613" cy="499689"/>
            <a:chOff x="0" y="-66675"/>
            <a:chExt cx="22791484" cy="66625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25531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© Nuvo HR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645529" y="-66675"/>
              <a:ext cx="4145955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www.nuvohr.co.uk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243785" y="-66675"/>
              <a:ext cx="4343896" cy="666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9"/>
                </a:lnSpc>
              </a:pPr>
              <a:r>
                <a:rPr lang="en-US" sz="2800" b="1" i="1">
                  <a:solidFill>
                    <a:srgbClr val="09132B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hello@nuvohr.co.uk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596</Words>
  <Application>Microsoft Macintosh PowerPoint</Application>
  <PresentationFormat>Custom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</vt:lpstr>
      <vt:lpstr>Montserrat Italics</vt:lpstr>
      <vt:lpstr>Montserrat</vt:lpstr>
      <vt:lpstr>Lato Heavy</vt:lpstr>
      <vt:lpstr>Montserrat Bold</vt:lpstr>
      <vt:lpstr>Arial</vt:lpstr>
      <vt:lpstr>Montserrat Ultra-Bold</vt:lpstr>
      <vt:lpstr>Lato Bold Italics</vt:lpstr>
      <vt:lpstr>Montserrat Semi-Bold Italics</vt:lpstr>
      <vt:lpstr>Montserrat Semi-Bold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partner with ambitious SMEs to build great places to work, enabling people and business to flourish.​</dc:title>
  <cp:lastModifiedBy>Charlie Anthony</cp:lastModifiedBy>
  <cp:revision>1</cp:revision>
  <dcterms:created xsi:type="dcterms:W3CDTF">2006-08-16T00:00:00Z</dcterms:created>
  <dcterms:modified xsi:type="dcterms:W3CDTF">2025-10-29T10:16:02Z</dcterms:modified>
  <dc:identifier>DAG2_JQqlVE</dc:identifier>
</cp:coreProperties>
</file>